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Muli" charset="1" panose="00000500000000000000"/>
      <p:regular r:id="rId12"/>
    </p:embeddedFont>
    <p:embeddedFont>
      <p:font typeface="Muli Semi-Bold" charset="1" panose="000007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D20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417" y="198556"/>
            <a:ext cx="17996706" cy="5801937"/>
            <a:chOff x="0" y="0"/>
            <a:chExt cx="2788161" cy="8988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88161" cy="898872"/>
            </a:xfrm>
            <a:custGeom>
              <a:avLst/>
              <a:gdLst/>
              <a:ahLst/>
              <a:cxnLst/>
              <a:rect r="r" b="b" t="t" l="l"/>
              <a:pathLst>
                <a:path h="898872" w="2788161">
                  <a:moveTo>
                    <a:pt x="8604" y="0"/>
                  </a:moveTo>
                  <a:lnTo>
                    <a:pt x="2779557" y="0"/>
                  </a:lnTo>
                  <a:cubicBezTo>
                    <a:pt x="2781839" y="0"/>
                    <a:pt x="2784027" y="906"/>
                    <a:pt x="2785641" y="2520"/>
                  </a:cubicBezTo>
                  <a:cubicBezTo>
                    <a:pt x="2787254" y="4133"/>
                    <a:pt x="2788161" y="6322"/>
                    <a:pt x="2788161" y="8604"/>
                  </a:cubicBezTo>
                  <a:lnTo>
                    <a:pt x="2788161" y="890268"/>
                  </a:lnTo>
                  <a:cubicBezTo>
                    <a:pt x="2788161" y="895020"/>
                    <a:pt x="2784309" y="898872"/>
                    <a:pt x="2779557" y="898872"/>
                  </a:cubicBezTo>
                  <a:lnTo>
                    <a:pt x="8604" y="898872"/>
                  </a:lnTo>
                  <a:cubicBezTo>
                    <a:pt x="6322" y="898872"/>
                    <a:pt x="4133" y="897965"/>
                    <a:pt x="2520" y="896352"/>
                  </a:cubicBezTo>
                  <a:cubicBezTo>
                    <a:pt x="906" y="894738"/>
                    <a:pt x="0" y="892550"/>
                    <a:pt x="0" y="890268"/>
                  </a:cubicBezTo>
                  <a:lnTo>
                    <a:pt x="0" y="8604"/>
                  </a:lnTo>
                  <a:cubicBezTo>
                    <a:pt x="0" y="6322"/>
                    <a:pt x="906" y="4133"/>
                    <a:pt x="2520" y="2520"/>
                  </a:cubicBezTo>
                  <a:cubicBezTo>
                    <a:pt x="4133" y="906"/>
                    <a:pt x="6322" y="0"/>
                    <a:pt x="8604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46157" r="0" b="-4615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true" flipV="false" rot="0">
            <a:off x="16352425" y="7702623"/>
            <a:ext cx="1555677" cy="1555677"/>
          </a:xfrm>
          <a:custGeom>
            <a:avLst/>
            <a:gdLst/>
            <a:ahLst/>
            <a:cxnLst/>
            <a:rect r="r" b="b" t="t" l="l"/>
            <a:pathLst>
              <a:path h="1555677" w="1555677">
                <a:moveTo>
                  <a:pt x="1555678" y="0"/>
                </a:moveTo>
                <a:lnTo>
                  <a:pt x="0" y="0"/>
                </a:lnTo>
                <a:lnTo>
                  <a:pt x="0" y="1555677"/>
                </a:lnTo>
                <a:lnTo>
                  <a:pt x="1555678" y="1555677"/>
                </a:lnTo>
                <a:lnTo>
                  <a:pt x="155567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55907" y="6807025"/>
            <a:ext cx="15675619" cy="1511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7"/>
              </a:lnSpc>
            </a:pPr>
            <a:r>
              <a:rPr lang="en-US" sz="5291" spc="-132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Does Raising the Minimum Wage Reduce Poverty?</a:t>
            </a:r>
          </a:p>
          <a:p>
            <a:pPr algn="ctr">
              <a:lnSpc>
                <a:spcPts val="4497"/>
              </a:lnSpc>
            </a:pPr>
          </a:p>
          <a:p>
            <a:pPr algn="ctr">
              <a:lnSpc>
                <a:spcPts val="3052"/>
              </a:lnSpc>
            </a:pPr>
            <a:r>
              <a:rPr lang="en-US" sz="3591" spc="-8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 Data Visualization Project Proposal (1990–2024)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01244" y="9258300"/>
            <a:ext cx="8329094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9"/>
              </a:lnSpc>
              <a:spcBef>
                <a:spcPct val="0"/>
              </a:spcBef>
            </a:pPr>
            <a:r>
              <a:rPr lang="en-US" sz="4099" spc="-102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J.P ADJADEH &amp; VICTOR ALFA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D20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42519"/>
            <a:ext cx="7992959" cy="9644481"/>
            <a:chOff x="0" y="0"/>
            <a:chExt cx="1238319" cy="14941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38319" cy="1494182"/>
            </a:xfrm>
            <a:custGeom>
              <a:avLst/>
              <a:gdLst/>
              <a:ahLst/>
              <a:cxnLst/>
              <a:rect r="r" b="b" t="t" l="l"/>
              <a:pathLst>
                <a:path h="1494182" w="1238319">
                  <a:moveTo>
                    <a:pt x="19372" y="0"/>
                  </a:moveTo>
                  <a:lnTo>
                    <a:pt x="1218947" y="0"/>
                  </a:lnTo>
                  <a:cubicBezTo>
                    <a:pt x="1229645" y="0"/>
                    <a:pt x="1238319" y="8673"/>
                    <a:pt x="1238319" y="19372"/>
                  </a:cubicBezTo>
                  <a:lnTo>
                    <a:pt x="1238319" y="1474811"/>
                  </a:lnTo>
                  <a:cubicBezTo>
                    <a:pt x="1238319" y="1485509"/>
                    <a:pt x="1229645" y="1494182"/>
                    <a:pt x="1218947" y="1494182"/>
                  </a:cubicBezTo>
                  <a:lnTo>
                    <a:pt x="19372" y="1494182"/>
                  </a:lnTo>
                  <a:cubicBezTo>
                    <a:pt x="14234" y="1494182"/>
                    <a:pt x="9307" y="1492141"/>
                    <a:pt x="5674" y="1488509"/>
                  </a:cubicBezTo>
                  <a:cubicBezTo>
                    <a:pt x="2041" y="1484876"/>
                    <a:pt x="0" y="1479948"/>
                    <a:pt x="0" y="1474811"/>
                  </a:cubicBezTo>
                  <a:lnTo>
                    <a:pt x="0" y="19372"/>
                  </a:lnTo>
                  <a:cubicBezTo>
                    <a:pt x="0" y="14234"/>
                    <a:pt x="2041" y="9307"/>
                    <a:pt x="5674" y="5674"/>
                  </a:cubicBezTo>
                  <a:cubicBezTo>
                    <a:pt x="9307" y="2041"/>
                    <a:pt x="14234" y="0"/>
                    <a:pt x="19372" y="0"/>
                  </a:cubicBezTo>
                  <a:close/>
                </a:path>
              </a:pathLst>
            </a:custGeom>
            <a:blipFill>
              <a:blip r:embed="rId2"/>
              <a:stretch>
                <a:fillRect l="-40553" t="0" r="-40553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8886162" y="2079619"/>
            <a:ext cx="7823851" cy="900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2"/>
              </a:lnSpc>
            </a:pPr>
            <a:r>
              <a:rPr lang="en-US" sz="7400" spc="-222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Research Question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576002" y="3723117"/>
            <a:ext cx="9188508" cy="5045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9257" indent="-329628" lvl="1">
              <a:lnSpc>
                <a:spcPts val="3664"/>
              </a:lnSpc>
              <a:buFont typeface="Arial"/>
              <a:buChar char="•"/>
            </a:pPr>
            <a:r>
              <a:rPr lang="en-US" sz="3053" spc="-76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Explore how changes in effective minimum wage relate to poverty rates across U.S. states (1990-2024).</a:t>
            </a:r>
          </a:p>
          <a:p>
            <a:pPr algn="l">
              <a:lnSpc>
                <a:spcPts val="3664"/>
              </a:lnSpc>
            </a:pPr>
          </a:p>
          <a:p>
            <a:pPr algn="l" marL="659257" indent="-329628" lvl="1">
              <a:lnSpc>
                <a:spcPts val="3664"/>
              </a:lnSpc>
              <a:buFont typeface="Arial"/>
              <a:buChar char="•"/>
            </a:pPr>
            <a:r>
              <a:rPr lang="en-US" sz="3053" spc="-76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Observe how unemployment influences this relationship (as a contextual variable).</a:t>
            </a:r>
          </a:p>
          <a:p>
            <a:pPr algn="l">
              <a:lnSpc>
                <a:spcPts val="3664"/>
              </a:lnSpc>
            </a:pPr>
          </a:p>
          <a:p>
            <a:pPr algn="l" marL="659257" indent="-329628" lvl="1">
              <a:lnSpc>
                <a:spcPts val="3664"/>
              </a:lnSpc>
              <a:buFont typeface="Arial"/>
              <a:buChar char="•"/>
            </a:pPr>
            <a:r>
              <a:rPr lang="en-US" sz="3053" spc="-76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Core question:</a:t>
            </a:r>
          </a:p>
          <a:p>
            <a:pPr algn="l" marL="659257" indent="-329628" lvl="1">
              <a:lnSpc>
                <a:spcPts val="3664"/>
              </a:lnSpc>
              <a:buFont typeface="Arial"/>
              <a:buChar char="•"/>
            </a:pPr>
            <a:r>
              <a:rPr lang="en-US" sz="3053" spc="-76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Do higher minimum wages lower poverty once unemployment effects are considered?</a:t>
            </a:r>
          </a:p>
          <a:p>
            <a:pPr algn="l">
              <a:lnSpc>
                <a:spcPts val="3664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D20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6177" y="321260"/>
            <a:ext cx="7992959" cy="9644481"/>
            <a:chOff x="0" y="0"/>
            <a:chExt cx="1238319" cy="14941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38319" cy="1494182"/>
            </a:xfrm>
            <a:custGeom>
              <a:avLst/>
              <a:gdLst/>
              <a:ahLst/>
              <a:cxnLst/>
              <a:rect r="r" b="b" t="t" l="l"/>
              <a:pathLst>
                <a:path h="1494182" w="1238319">
                  <a:moveTo>
                    <a:pt x="19372" y="0"/>
                  </a:moveTo>
                  <a:lnTo>
                    <a:pt x="1218947" y="0"/>
                  </a:lnTo>
                  <a:cubicBezTo>
                    <a:pt x="1229645" y="0"/>
                    <a:pt x="1238319" y="8673"/>
                    <a:pt x="1238319" y="19372"/>
                  </a:cubicBezTo>
                  <a:lnTo>
                    <a:pt x="1238319" y="1474811"/>
                  </a:lnTo>
                  <a:cubicBezTo>
                    <a:pt x="1238319" y="1485509"/>
                    <a:pt x="1229645" y="1494182"/>
                    <a:pt x="1218947" y="1494182"/>
                  </a:cubicBezTo>
                  <a:lnTo>
                    <a:pt x="19372" y="1494182"/>
                  </a:lnTo>
                  <a:cubicBezTo>
                    <a:pt x="14234" y="1494182"/>
                    <a:pt x="9307" y="1492141"/>
                    <a:pt x="5674" y="1488509"/>
                  </a:cubicBezTo>
                  <a:cubicBezTo>
                    <a:pt x="2041" y="1484876"/>
                    <a:pt x="0" y="1479948"/>
                    <a:pt x="0" y="1474811"/>
                  </a:cubicBezTo>
                  <a:lnTo>
                    <a:pt x="0" y="19372"/>
                  </a:lnTo>
                  <a:cubicBezTo>
                    <a:pt x="0" y="14234"/>
                    <a:pt x="2041" y="9307"/>
                    <a:pt x="5674" y="5674"/>
                  </a:cubicBezTo>
                  <a:cubicBezTo>
                    <a:pt x="9307" y="2041"/>
                    <a:pt x="14234" y="0"/>
                    <a:pt x="19372" y="0"/>
                  </a:cubicBezTo>
                  <a:close/>
                </a:path>
              </a:pathLst>
            </a:custGeom>
            <a:blipFill>
              <a:blip r:embed="rId2"/>
              <a:stretch>
                <a:fillRect l="-12127" t="0" r="-12127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8966940" y="1045669"/>
            <a:ext cx="7823851" cy="900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2"/>
              </a:lnSpc>
            </a:pPr>
            <a:r>
              <a:rPr lang="en-US" sz="7400" spc="-222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Data and Methods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64143" y="2246544"/>
            <a:ext cx="9364989" cy="701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1919" indent="-335959" lvl="1">
              <a:lnSpc>
                <a:spcPts val="3734"/>
              </a:lnSpc>
              <a:buFont typeface="Arial"/>
              <a:buChar char="•"/>
            </a:pPr>
            <a:r>
              <a:rPr lang="en-US" sz="3112" spc="-77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Source: FRED API (Federal Reserve Economic Data) - API Available</a:t>
            </a:r>
          </a:p>
          <a:p>
            <a:pPr algn="l">
              <a:lnSpc>
                <a:spcPts val="3734"/>
              </a:lnSpc>
            </a:pPr>
          </a:p>
          <a:p>
            <a:pPr algn="l" marL="671919" indent="-335959" lvl="1">
              <a:lnSpc>
                <a:spcPts val="3734"/>
              </a:lnSpc>
              <a:buFont typeface="Arial"/>
              <a:buChar char="•"/>
            </a:pPr>
            <a:r>
              <a:rPr lang="en-US" sz="3112" spc="-77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Variables: Minimum wage (USD), Poverty rate (%), Unemployment (%).</a:t>
            </a:r>
          </a:p>
          <a:p>
            <a:pPr algn="l">
              <a:lnSpc>
                <a:spcPts val="3734"/>
              </a:lnSpc>
            </a:pPr>
          </a:p>
          <a:p>
            <a:pPr algn="l" marL="671919" indent="-335959" lvl="1">
              <a:lnSpc>
                <a:spcPts val="3734"/>
              </a:lnSpc>
              <a:buFont typeface="Arial"/>
              <a:buChar char="•"/>
            </a:pPr>
            <a:r>
              <a:rPr lang="en-US" sz="3112" spc="-77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Tools: R (fredr, tidyverse, ggplot2).</a:t>
            </a:r>
          </a:p>
          <a:p>
            <a:pPr algn="l">
              <a:lnSpc>
                <a:spcPts val="3734"/>
              </a:lnSpc>
            </a:pPr>
          </a:p>
          <a:p>
            <a:pPr algn="l" marL="671919" indent="-335959" lvl="1">
              <a:lnSpc>
                <a:spcPts val="3734"/>
              </a:lnSpc>
              <a:buFont typeface="Arial"/>
              <a:buChar char="•"/>
            </a:pPr>
            <a:r>
              <a:rPr lang="en-US" sz="3112" spc="-77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Techniques from class: scatterplots + regression lines, density plots, boxplots, 3-D surface plots, time-series visuals.</a:t>
            </a:r>
          </a:p>
          <a:p>
            <a:pPr algn="l" marL="671919" indent="-335959" lvl="1">
              <a:lnSpc>
                <a:spcPts val="3734"/>
              </a:lnSpc>
              <a:buFont typeface="Arial"/>
              <a:buChar char="•"/>
            </a:pPr>
          </a:p>
          <a:p>
            <a:pPr algn="l" marL="671919" indent="-335959" lvl="1">
              <a:lnSpc>
                <a:spcPts val="3734"/>
              </a:lnSpc>
              <a:buFont typeface="Arial"/>
              <a:buChar char="•"/>
            </a:pPr>
            <a:r>
              <a:rPr lang="en-US" sz="3112" spc="-77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Visualization goal: use multiple chart types to reveal trends, relationships, and trade-offs.</a:t>
            </a:r>
          </a:p>
          <a:p>
            <a:pPr algn="l">
              <a:lnSpc>
                <a:spcPts val="3734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0E4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387285"/>
            <a:ext cx="3779251" cy="5871015"/>
            <a:chOff x="0" y="0"/>
            <a:chExt cx="995358" cy="15462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95358" cy="1546276"/>
            </a:xfrm>
            <a:custGeom>
              <a:avLst/>
              <a:gdLst/>
              <a:ahLst/>
              <a:cxnLst/>
              <a:rect r="r" b="b" t="t" l="l"/>
              <a:pathLst>
                <a:path h="1546276" w="995358">
                  <a:moveTo>
                    <a:pt x="40971" y="0"/>
                  </a:moveTo>
                  <a:lnTo>
                    <a:pt x="954388" y="0"/>
                  </a:lnTo>
                  <a:cubicBezTo>
                    <a:pt x="977015" y="0"/>
                    <a:pt x="995358" y="18343"/>
                    <a:pt x="995358" y="40971"/>
                  </a:cubicBezTo>
                  <a:lnTo>
                    <a:pt x="995358" y="1505305"/>
                  </a:lnTo>
                  <a:cubicBezTo>
                    <a:pt x="995358" y="1527933"/>
                    <a:pt x="977015" y="1546276"/>
                    <a:pt x="954388" y="1546276"/>
                  </a:cubicBezTo>
                  <a:lnTo>
                    <a:pt x="40971" y="1546276"/>
                  </a:lnTo>
                  <a:cubicBezTo>
                    <a:pt x="18343" y="1546276"/>
                    <a:pt x="0" y="1527933"/>
                    <a:pt x="0" y="1505305"/>
                  </a:cubicBezTo>
                  <a:lnTo>
                    <a:pt x="0" y="40971"/>
                  </a:lnTo>
                  <a:cubicBezTo>
                    <a:pt x="0" y="18343"/>
                    <a:pt x="18343" y="0"/>
                    <a:pt x="40971" y="0"/>
                  </a:cubicBezTo>
                  <a:close/>
                </a:path>
              </a:pathLst>
            </a:custGeom>
            <a:solidFill>
              <a:srgbClr val="8D204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995358" cy="15939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179150" y="3387285"/>
            <a:ext cx="3779251" cy="5871015"/>
            <a:chOff x="0" y="0"/>
            <a:chExt cx="995358" cy="15462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95358" cy="1546276"/>
            </a:xfrm>
            <a:custGeom>
              <a:avLst/>
              <a:gdLst/>
              <a:ahLst/>
              <a:cxnLst/>
              <a:rect r="r" b="b" t="t" l="l"/>
              <a:pathLst>
                <a:path h="1546276" w="995358">
                  <a:moveTo>
                    <a:pt x="40971" y="0"/>
                  </a:moveTo>
                  <a:lnTo>
                    <a:pt x="954388" y="0"/>
                  </a:lnTo>
                  <a:cubicBezTo>
                    <a:pt x="977015" y="0"/>
                    <a:pt x="995358" y="18343"/>
                    <a:pt x="995358" y="40971"/>
                  </a:cubicBezTo>
                  <a:lnTo>
                    <a:pt x="995358" y="1505305"/>
                  </a:lnTo>
                  <a:cubicBezTo>
                    <a:pt x="995358" y="1527933"/>
                    <a:pt x="977015" y="1546276"/>
                    <a:pt x="954388" y="1546276"/>
                  </a:cubicBezTo>
                  <a:lnTo>
                    <a:pt x="40971" y="1546276"/>
                  </a:lnTo>
                  <a:cubicBezTo>
                    <a:pt x="18343" y="1546276"/>
                    <a:pt x="0" y="1527933"/>
                    <a:pt x="0" y="1505305"/>
                  </a:cubicBezTo>
                  <a:lnTo>
                    <a:pt x="0" y="40971"/>
                  </a:lnTo>
                  <a:cubicBezTo>
                    <a:pt x="0" y="18343"/>
                    <a:pt x="18343" y="0"/>
                    <a:pt x="40971" y="0"/>
                  </a:cubicBezTo>
                  <a:close/>
                </a:path>
              </a:pathLst>
            </a:custGeom>
            <a:solidFill>
              <a:srgbClr val="BFB4B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995358" cy="15939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329599" y="3387285"/>
            <a:ext cx="3779251" cy="5871015"/>
            <a:chOff x="0" y="0"/>
            <a:chExt cx="995358" cy="15462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95358" cy="1546276"/>
            </a:xfrm>
            <a:custGeom>
              <a:avLst/>
              <a:gdLst/>
              <a:ahLst/>
              <a:cxnLst/>
              <a:rect r="r" b="b" t="t" l="l"/>
              <a:pathLst>
                <a:path h="1546276" w="995358">
                  <a:moveTo>
                    <a:pt x="40971" y="0"/>
                  </a:moveTo>
                  <a:lnTo>
                    <a:pt x="954388" y="0"/>
                  </a:lnTo>
                  <a:cubicBezTo>
                    <a:pt x="977015" y="0"/>
                    <a:pt x="995358" y="18343"/>
                    <a:pt x="995358" y="40971"/>
                  </a:cubicBezTo>
                  <a:lnTo>
                    <a:pt x="995358" y="1505305"/>
                  </a:lnTo>
                  <a:cubicBezTo>
                    <a:pt x="995358" y="1527933"/>
                    <a:pt x="977015" y="1546276"/>
                    <a:pt x="954388" y="1546276"/>
                  </a:cubicBezTo>
                  <a:lnTo>
                    <a:pt x="40971" y="1546276"/>
                  </a:lnTo>
                  <a:cubicBezTo>
                    <a:pt x="18343" y="1546276"/>
                    <a:pt x="0" y="1527933"/>
                    <a:pt x="0" y="1505305"/>
                  </a:cubicBezTo>
                  <a:lnTo>
                    <a:pt x="0" y="40971"/>
                  </a:lnTo>
                  <a:cubicBezTo>
                    <a:pt x="0" y="18343"/>
                    <a:pt x="18343" y="0"/>
                    <a:pt x="40971" y="0"/>
                  </a:cubicBezTo>
                  <a:close/>
                </a:path>
              </a:pathLst>
            </a:custGeom>
            <a:solidFill>
              <a:srgbClr val="8D204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995358" cy="15939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480049" y="3387285"/>
            <a:ext cx="3779251" cy="5871015"/>
            <a:chOff x="0" y="0"/>
            <a:chExt cx="995358" cy="154627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95358" cy="1546276"/>
            </a:xfrm>
            <a:custGeom>
              <a:avLst/>
              <a:gdLst/>
              <a:ahLst/>
              <a:cxnLst/>
              <a:rect r="r" b="b" t="t" l="l"/>
              <a:pathLst>
                <a:path h="1546276" w="995358">
                  <a:moveTo>
                    <a:pt x="40971" y="0"/>
                  </a:moveTo>
                  <a:lnTo>
                    <a:pt x="954388" y="0"/>
                  </a:lnTo>
                  <a:cubicBezTo>
                    <a:pt x="977015" y="0"/>
                    <a:pt x="995358" y="18343"/>
                    <a:pt x="995358" y="40971"/>
                  </a:cubicBezTo>
                  <a:lnTo>
                    <a:pt x="995358" y="1505305"/>
                  </a:lnTo>
                  <a:cubicBezTo>
                    <a:pt x="995358" y="1527933"/>
                    <a:pt x="977015" y="1546276"/>
                    <a:pt x="954388" y="1546276"/>
                  </a:cubicBezTo>
                  <a:lnTo>
                    <a:pt x="40971" y="1546276"/>
                  </a:lnTo>
                  <a:cubicBezTo>
                    <a:pt x="18343" y="1546276"/>
                    <a:pt x="0" y="1527933"/>
                    <a:pt x="0" y="1505305"/>
                  </a:cubicBezTo>
                  <a:lnTo>
                    <a:pt x="0" y="40971"/>
                  </a:lnTo>
                  <a:cubicBezTo>
                    <a:pt x="0" y="18343"/>
                    <a:pt x="18343" y="0"/>
                    <a:pt x="40971" y="0"/>
                  </a:cubicBezTo>
                  <a:close/>
                </a:path>
              </a:pathLst>
            </a:custGeom>
            <a:solidFill>
              <a:srgbClr val="BFB4B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995358" cy="15939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4" id="14"/>
          <p:cNvSpPr/>
          <p:nvPr/>
        </p:nvSpPr>
        <p:spPr>
          <a:xfrm flipV="true">
            <a:off x="2918325" y="4442276"/>
            <a:ext cx="12451349" cy="0"/>
          </a:xfrm>
          <a:prstGeom prst="line">
            <a:avLst/>
          </a:prstGeom>
          <a:ln cap="rnd" w="571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2788461" y="4312412"/>
            <a:ext cx="259728" cy="259728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938911" y="4312412"/>
            <a:ext cx="259728" cy="259728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28700" y="2004827"/>
            <a:ext cx="9004879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25"/>
              </a:lnSpc>
            </a:pPr>
            <a:r>
              <a:rPr lang="en-US" sz="7500" spc="-225">
                <a:solidFill>
                  <a:srgbClr val="8D2041"/>
                </a:solidFill>
                <a:latin typeface="Muli"/>
                <a:ea typeface="Muli"/>
                <a:cs typeface="Muli"/>
                <a:sym typeface="Muli"/>
              </a:rPr>
              <a:t>Expected Outcome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75143" y="4951192"/>
            <a:ext cx="3286366" cy="27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9"/>
              </a:lnSpc>
            </a:pPr>
            <a:r>
              <a:rPr lang="en-US" sz="3049" spc="-76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Demonstrates h</a:t>
            </a:r>
            <a:r>
              <a:rPr lang="en-US" sz="3049" spc="-76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ow data visualization techniques from class can be applied to real policy questions.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537310" y="5093438"/>
            <a:ext cx="3062929" cy="3210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3"/>
              </a:lnSpc>
            </a:pPr>
            <a:r>
              <a:rPr lang="en-US" b="true" sz="3100" spc="-93">
                <a:solidFill>
                  <a:srgbClr val="FFFFFF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Uses R graphics, ggplot2, and the Grammar of Graphics to explore relationships, not just report numbers.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691826" y="5093438"/>
            <a:ext cx="2987530" cy="3522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0"/>
              </a:lnSpc>
            </a:pPr>
            <a:r>
              <a:rPr lang="en-US" b="true" sz="3000" spc="-90">
                <a:solidFill>
                  <a:srgbClr val="FFFFFF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Reinforces lessons on graphical perception, design effectiveness, and storytelling (Munzner 2014; Cairo 2012).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774769" y="5093438"/>
            <a:ext cx="3189810" cy="3766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9"/>
              </a:lnSpc>
            </a:pPr>
            <a:r>
              <a:rPr lang="en-US" sz="2902" spc="-87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Outcome</a:t>
            </a:r>
            <a:r>
              <a:rPr lang="en-US" b="true" sz="2902" spc="-87">
                <a:solidFill>
                  <a:srgbClr val="FFFFFF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: a visual narrative that communicates how economic policy affects social welfare, following best practices in ethical, accurate, and reproducible visualization.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1089361" y="4312412"/>
            <a:ext cx="259728" cy="259728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5239811" y="4312412"/>
            <a:ext cx="259728" cy="259728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D20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3866" y="726738"/>
            <a:ext cx="8138969" cy="8833524"/>
            <a:chOff x="0" y="0"/>
            <a:chExt cx="1376699" cy="14941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6699" cy="1494182"/>
            </a:xfrm>
            <a:custGeom>
              <a:avLst/>
              <a:gdLst/>
              <a:ahLst/>
              <a:cxnLst/>
              <a:rect r="r" b="b" t="t" l="l"/>
              <a:pathLst>
                <a:path h="1494182" w="1376699">
                  <a:moveTo>
                    <a:pt x="19024" y="0"/>
                  </a:moveTo>
                  <a:lnTo>
                    <a:pt x="1357675" y="0"/>
                  </a:lnTo>
                  <a:cubicBezTo>
                    <a:pt x="1368182" y="0"/>
                    <a:pt x="1376699" y="8517"/>
                    <a:pt x="1376699" y="19024"/>
                  </a:cubicBezTo>
                  <a:lnTo>
                    <a:pt x="1376699" y="1475158"/>
                  </a:lnTo>
                  <a:cubicBezTo>
                    <a:pt x="1376699" y="1485665"/>
                    <a:pt x="1368182" y="1494182"/>
                    <a:pt x="1357675" y="1494182"/>
                  </a:cubicBezTo>
                  <a:lnTo>
                    <a:pt x="19024" y="1494182"/>
                  </a:lnTo>
                  <a:cubicBezTo>
                    <a:pt x="8517" y="1494182"/>
                    <a:pt x="0" y="1485665"/>
                    <a:pt x="0" y="1475158"/>
                  </a:cubicBezTo>
                  <a:lnTo>
                    <a:pt x="0" y="19024"/>
                  </a:lnTo>
                  <a:cubicBezTo>
                    <a:pt x="0" y="8517"/>
                    <a:pt x="8517" y="0"/>
                    <a:pt x="19024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3758" r="0" b="-3758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8886162" y="2079619"/>
            <a:ext cx="7823851" cy="900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2"/>
              </a:lnSpc>
            </a:pPr>
            <a:r>
              <a:rPr lang="en-US" sz="7400" spc="-222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Sample Visuals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886162" y="4610391"/>
            <a:ext cx="7823851" cy="296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4"/>
              </a:lnSpc>
            </a:pPr>
            <a:r>
              <a:rPr lang="en-US" sz="4903" spc="-122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These charts are prototypes </a:t>
            </a:r>
            <a:r>
              <a:rPr lang="en-US" sz="4903" spc="-122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built using class coding exercises (Murrell 2016; Wickham 2016; Yau 2024).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D20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2396" y="726738"/>
            <a:ext cx="16281330" cy="8833524"/>
            <a:chOff x="0" y="0"/>
            <a:chExt cx="2753972" cy="14941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53972" cy="1494182"/>
            </a:xfrm>
            <a:custGeom>
              <a:avLst/>
              <a:gdLst/>
              <a:ahLst/>
              <a:cxnLst/>
              <a:rect r="r" b="b" t="t" l="l"/>
              <a:pathLst>
                <a:path h="1494182" w="2753972">
                  <a:moveTo>
                    <a:pt x="9510" y="0"/>
                  </a:moveTo>
                  <a:lnTo>
                    <a:pt x="2744462" y="0"/>
                  </a:lnTo>
                  <a:cubicBezTo>
                    <a:pt x="2749714" y="0"/>
                    <a:pt x="2753972" y="4258"/>
                    <a:pt x="2753972" y="9510"/>
                  </a:cubicBezTo>
                  <a:lnTo>
                    <a:pt x="2753972" y="1484672"/>
                  </a:lnTo>
                  <a:cubicBezTo>
                    <a:pt x="2753972" y="1489925"/>
                    <a:pt x="2749714" y="1494182"/>
                    <a:pt x="2744462" y="1494182"/>
                  </a:cubicBezTo>
                  <a:lnTo>
                    <a:pt x="9510" y="1494182"/>
                  </a:lnTo>
                  <a:cubicBezTo>
                    <a:pt x="4258" y="1494182"/>
                    <a:pt x="0" y="1489925"/>
                    <a:pt x="0" y="1484672"/>
                  </a:cubicBezTo>
                  <a:lnTo>
                    <a:pt x="0" y="9510"/>
                  </a:lnTo>
                  <a:cubicBezTo>
                    <a:pt x="0" y="4258"/>
                    <a:pt x="4258" y="0"/>
                    <a:pt x="951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722" r="0" b="-1722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DAG1OvY8sdU</dc:identifier>
  <dcterms:modified xsi:type="dcterms:W3CDTF">2011-08-01T06:04:30Z</dcterms:modified>
  <cp:revision>1</cp:revision>
  <dc:title>Copy of Heart Attack vs Heart Failure Slides</dc:title>
</cp:coreProperties>
</file>